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314" r:id="rId3"/>
    <p:sldId id="320" r:id="rId4"/>
    <p:sldId id="344" r:id="rId5"/>
    <p:sldId id="315" r:id="rId6"/>
    <p:sldId id="332" r:id="rId7"/>
    <p:sldId id="345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42" r:id="rId20"/>
    <p:sldId id="343" r:id="rId21"/>
  </p:sldIdLst>
  <p:sldSz cx="9144000" cy="6858000" type="screen4x3"/>
  <p:notesSz cx="6797675" cy="9926638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ORAN FUJS" initials="ZF" lastIdx="0" clrIdx="0">
    <p:extLst>
      <p:ext uri="{19B8F6BF-5375-455C-9EA6-DF929625EA0E}">
        <p15:presenceInfo xmlns:p15="http://schemas.microsoft.com/office/powerpoint/2012/main" userId="ZORAN FUJ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46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9242F-2FBB-4D72-B6D9-76C5265FABA0}" type="datetimeFigureOut">
              <a:rPr lang="sl-SI" smtClean="0"/>
              <a:t>25.05.2026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ADEA5-4A66-47E0-9D01-825E6D7B371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21377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55BED-0F3F-4FDB-BC2D-484CECE3A88F}" type="datetimeFigureOut">
              <a:rPr lang="sl-SI" smtClean="0"/>
              <a:t>25.05.2026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6D2B0-7806-44F6-A49F-792C63A9F78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3881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0953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0A349-C4F5-D8A4-19C3-DB842AA6E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124E58-DC03-3FD0-2CA6-56027AFD5A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4C7AC5-8EA2-692A-86F8-B1F42A6F4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7FF9A-6566-D9B5-F6ED-298AD5F60A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16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88251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130A9-66A8-7541-59B6-F1AAF429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CCA077-634F-240E-11F2-1A2C24D648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3CCD16-6EC6-C78A-4D1F-AE624FF2C8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9698CD-1BFB-7C4E-C80B-99E3E362EB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18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9077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19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98772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20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58909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74192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39165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1BDB4-198B-8898-AE54-E689AB563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59F3F4-07B9-0985-B812-B3C1F2F1B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0AEC76-FA93-E73F-DE79-FF5AEF336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A8A994-32DA-81C9-D78F-477DC70202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83214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50266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2776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0D74A-765F-DCB5-5452-CEB0F144E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BB545D-F4F5-EBC9-ED48-2BED7645C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5465D5-201C-79A3-29D3-D96D7AF41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A32DF-E788-846B-00AB-EE3E10E652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05590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1AC83-CE01-26ED-261F-7EF696B08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3221F3-82BE-4FDB-A1EB-CC1DF4959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BC2F7F-EF04-B21D-A939-5229EF51B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6493C-9120-B2F9-D791-99035400D6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83405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0EAB3-C246-3215-63C5-416DA306B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F1662D-B2CA-E922-4EBE-C079F11A97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BBA633-2495-FB97-1CF0-B193A99EB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14ADB5-D74B-9E9F-50AF-C7CCA7E9BC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6D2B0-7806-44F6-A49F-792C63A9F78B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86886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A72C-0627-4221-8181-4AB5959869F2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49796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5E629-5355-49B0-8159-745E7638B71B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00192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734AD-B644-47E1-A47F-D70AD0ADA101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7342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C39FB-7491-40E3-9CEB-337843D6CB25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67563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8F9C-7102-463B-8CD5-4DA54CD4733E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81621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35673-F650-4A31-9A5A-5A3B0533C387}" type="datetime1">
              <a:rPr lang="sl-SI" smtClean="0"/>
              <a:t>25.05.2026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6218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16F6-1EFC-4532-BF5E-5E544D3D29EA}" type="datetime1">
              <a:rPr lang="sl-SI" smtClean="0"/>
              <a:t>25.05.2026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44003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7647-E979-4110-80FD-CE965AE78C00}" type="datetime1">
              <a:rPr lang="sl-SI" smtClean="0"/>
              <a:t>25.05.2026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27486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6D599-07EC-4AFD-8EF6-5DB41AE45C74}" type="datetime1">
              <a:rPr lang="sl-SI" smtClean="0"/>
              <a:t>25.05.2026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4285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08D84-24B9-477C-8758-32642E0FE6C4}" type="datetime1">
              <a:rPr lang="sl-SI" smtClean="0"/>
              <a:t>25.05.2026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9365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C27E-DD35-46F7-B0A2-0869E8A2116C}" type="datetime1">
              <a:rPr lang="sl-SI" smtClean="0"/>
              <a:t>25.05.2026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5928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346A0-F9A9-459F-9171-6C7450E284D1}" type="datetime1">
              <a:rPr lang="sl-SI" smtClean="0"/>
              <a:t>25.05.2026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59637-616D-4B8A-86E1-13BA0126E1FB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9404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8.jpeg"/><Relationship Id="rId7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9.png"/><Relationship Id="rId7" Type="http://schemas.openxmlformats.org/officeDocument/2006/relationships/image" Target="../media/image4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9.png"/><Relationship Id="rId7" Type="http://schemas.openxmlformats.org/officeDocument/2006/relationships/image" Target="../media/image4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29.png"/><Relationship Id="rId7" Type="http://schemas.openxmlformats.org/officeDocument/2006/relationships/image" Target="../media/image5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8.jpe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124744"/>
            <a:ext cx="8208912" cy="1700808"/>
          </a:xfrm>
        </p:spPr>
        <p:txBody>
          <a:bodyPr>
            <a:noAutofit/>
          </a:bodyPr>
          <a:lstStyle/>
          <a:p>
            <a:r>
              <a:rPr lang="sl-SI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PLAZ MACESNIK –</a:t>
            </a:r>
          </a:p>
          <a:p>
            <a:r>
              <a:rPr lang="sl-SI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Odvodnja kraka „C“ v </a:t>
            </a:r>
            <a:r>
              <a:rPr lang="sl-SI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povrinem</a:t>
            </a:r>
            <a:r>
              <a:rPr lang="sl-SI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delu </a:t>
            </a:r>
            <a:r>
              <a:rPr lang="sl-SI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Jurčefa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EHO Projekt d.o.o., Dunajska cesta 51, 1000 Ljubljana</a:t>
            </a:r>
          </a:p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APUS d.o.o.,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Pribinova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5, 1000 Ljubljana </a:t>
            </a:r>
          </a:p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 EKO d.o.o., Ulica XIV. divizije 10, 3000 Celje</a:t>
            </a:r>
          </a:p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PROVOG d.o.o. Mariborska cesta 86, 3000 Celje</a:t>
            </a:r>
          </a:p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IGEA d.o.o., Podpeška cesta 1,  1351 Brezovica pri Ljubljani </a:t>
            </a:r>
          </a:p>
          <a:p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Avtorji: Žiga Jeriha, </a:t>
            </a:r>
            <a:r>
              <a:rPr lang="sl-SI" sz="1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u.d.i.v.k.i</a:t>
            </a:r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Tadej Jeršič, </a:t>
            </a:r>
            <a:r>
              <a:rPr lang="sl-SI" sz="1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u.d.i.gozd</a:t>
            </a:r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Rok Planinc, </a:t>
            </a:r>
            <a:r>
              <a:rPr lang="sl-SI" sz="1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u.d.i.g</a:t>
            </a:r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Uroš Vogrinc, </a:t>
            </a:r>
            <a:r>
              <a:rPr lang="sl-SI" sz="1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u.d.i.g</a:t>
            </a:r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Tomaž Černe, </a:t>
            </a:r>
            <a:r>
              <a:rPr lang="sl-SI" sz="1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u.d.i.goed</a:t>
            </a:r>
            <a:r>
              <a:rPr lang="sl-SI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sl-SI" sz="1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1600" dirty="0">
              <a:solidFill>
                <a:schemeClr val="tx1"/>
              </a:solidFill>
            </a:endParaRPr>
          </a:p>
          <a:p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DCA3F79-F7C8-4C84-B882-B5FEAE9E1C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5254"/>
            <a:ext cx="890269" cy="86179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BBE9D1A-EED4-E1AD-FC89-30D2A9618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7040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2CF5A568-6618-3B36-5341-A0E8A3A5C6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410400" y="330550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86A176-9194-4AA9-DF28-6A4C648089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46" y="-23692"/>
            <a:ext cx="1269320" cy="12693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154739-1B48-9C63-C46E-A8E39DFC4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514" y="270516"/>
            <a:ext cx="1704664" cy="437219"/>
          </a:xfrm>
          <a:prstGeom prst="rect">
            <a:avLst/>
          </a:prstGeom>
        </p:spPr>
      </p:pic>
      <p:pic>
        <p:nvPicPr>
          <p:cNvPr id="10" name="Slika 4">
            <a:extLst>
              <a:ext uri="{FF2B5EF4-FFF2-40B4-BE49-F238E27FC236}">
                <a16:creationId xmlns:a16="http://schemas.microsoft.com/office/drawing/2014/main" id="{69180EA7-2102-1145-776C-7F3E51EAA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939" y="856741"/>
            <a:ext cx="1269320" cy="6381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F7D667-9432-4FC2-3327-B9F4B0EB36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4144" y="877184"/>
            <a:ext cx="1467376" cy="53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4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E1EB59-09E1-218D-D0DE-870EBF789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72095"/>
            <a:ext cx="8291264" cy="5631899"/>
          </a:xfrm>
        </p:spPr>
        <p:txBody>
          <a:bodyPr>
            <a:normAutofit/>
          </a:bodyPr>
          <a:lstStyle/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POTEK GRADNJE</a:t>
            </a:r>
            <a:br>
              <a:rPr lang="sl-SI" dirty="0"/>
            </a:b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čas od decembra do maja (zimske razmere)</a:t>
            </a:r>
            <a:b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kratek rok izvedbe del</a:t>
            </a:r>
            <a:br>
              <a:rPr lang="sl-SI" sz="2800" dirty="0"/>
            </a:br>
            <a:br>
              <a:rPr lang="sl-SI" sz="2800" dirty="0"/>
            </a:br>
            <a:br>
              <a:rPr lang="sl-SI" dirty="0"/>
            </a:br>
            <a:br>
              <a:rPr lang="sl-SI" dirty="0"/>
            </a:br>
            <a:br>
              <a:rPr lang="sl-SI" dirty="0"/>
            </a:br>
            <a:br>
              <a:rPr lang="sl-SI" dirty="0"/>
            </a:br>
            <a:endParaRPr lang="sl-SI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534CDA9D-DF14-C416-6846-09FA98ECD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10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472C15BA-3907-2CD1-264F-77235A6511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22A18537-F80D-C795-3481-079D873500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59943BB2-955A-BA9B-D8AD-4B6D449EF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87E0904E-C4CF-2695-C0CD-3446B1B631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067780"/>
            <a:ext cx="3320548" cy="2490411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23F4DBA1-7F78-10AA-A6AA-41699AB879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25" y="2564905"/>
            <a:ext cx="3320549" cy="2490412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130B8401-E855-A054-0B0C-6083956F7E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903969"/>
            <a:ext cx="3635896" cy="27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49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76447BD-1885-0BA6-80BA-1A74C9C7D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3187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IZVEDBA DEL</a:t>
            </a:r>
          </a:p>
          <a:p>
            <a:pPr lvl="1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gradbenih ekip (do 70 ljudi)</a:t>
            </a:r>
          </a:p>
          <a:p>
            <a:pPr lvl="1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Zagotovitev mehanizacije, prilagojene za delo v strmih terenih</a:t>
            </a:r>
          </a:p>
          <a:p>
            <a:pPr lvl="1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Zagotovitev optimalne dostave materialov na gradbiščne deponije</a:t>
            </a:r>
          </a:p>
          <a:p>
            <a:pPr lvl="1"/>
            <a:endParaRPr lang="sl-SI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10B47587-51D5-33A0-5CF9-F73E27DE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11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280D8D20-EBD7-9BF9-6DC3-162ECAE6D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A1B26025-4CB5-18AF-385E-DEFEA36B74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6BBAFA8A-D80C-6829-4043-BEA599F5D9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C48695E2-07C4-FE83-4CC5-0D7CD9833C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528" y="3359398"/>
            <a:ext cx="3995936" cy="2996952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3D29041-7391-DEC1-1692-2592735E9E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960440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70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značba mesta vsebine 8">
            <a:extLst>
              <a:ext uri="{FF2B5EF4-FFF2-40B4-BE49-F238E27FC236}">
                <a16:creationId xmlns:a16="http://schemas.microsoft.com/office/drawing/2014/main" id="{37347C56-DA49-4592-8B57-F9335218EB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1" y="753365"/>
            <a:ext cx="3531460" cy="2648595"/>
          </a:xfrm>
          <a:prstGeom prst="rect">
            <a:avLst/>
          </a:prstGeom>
        </p:spPr>
      </p:pic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8810F83C-780F-9CD8-A150-6030CC3B4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12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14C06A58-48C8-AF0E-29BD-40CD51C52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17E53F56-6CC5-9592-C60A-FD9C5AD1F6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2440BBC6-91E9-D6C6-2563-00ACAF492C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0CE6EFDE-4A53-7DE9-E550-C73C2FBCEF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23" y="684233"/>
            <a:ext cx="4139953" cy="3104965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ACDC9750-9333-9671-C463-35E08DD2B8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3212976"/>
            <a:ext cx="4283968" cy="3212976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2CF046B8-9C1D-E6EA-B46B-DC0FF827A6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96" y="3616511"/>
            <a:ext cx="4139952" cy="310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25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C54E4F38-4CFE-ABA7-0FF0-88D61D4B8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13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6BBF5E80-2D5F-8867-A9EA-4B72077539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8C038B22-905B-DD5B-DAB2-32BA2C9779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C79A0281-28CD-F956-99F4-EAC7C4800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A8E2FFA-5493-E16E-3218-B403FD89D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16" y="752550"/>
            <a:ext cx="3707904" cy="2780928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FEBF4469-3438-38F5-2994-190B3167BE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220" y="680267"/>
            <a:ext cx="4211960" cy="3158970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AFB1A1C1-7FA3-C3DD-813E-B53963836E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54016"/>
            <a:ext cx="4139952" cy="3104964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D4C06FCB-44A9-FAB8-2CDA-5C87931E7D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76" y="3677487"/>
            <a:ext cx="4067944" cy="305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25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0221B957-0027-216E-9C7F-FEF7835E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14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695F836F-47CE-EE91-5D03-EE26CB921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950543B3-29BD-9650-B69A-6FF8D0DA8A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36020249-5B70-1305-3AD4-125B3FC17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C82876B6-625A-809A-3001-47053F10C3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37270"/>
            <a:ext cx="3923928" cy="2942946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CE61E70C-8CFD-E2BC-98C9-CC1F725E97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84" y="731878"/>
            <a:ext cx="4460259" cy="3345194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4D0D43B4-168C-B486-9A40-BBC5D9722C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04" y="3717032"/>
            <a:ext cx="3851920" cy="2888940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C30542BC-9997-36B3-3B0A-B9D5A20C29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62047"/>
            <a:ext cx="4091947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63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AB95085D-F03E-8410-3276-E6ABC3245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15</a:t>
            </a:fld>
            <a:endParaRPr lang="sl-SI"/>
          </a:p>
        </p:txBody>
      </p:sp>
      <p:pic>
        <p:nvPicPr>
          <p:cNvPr id="5" name="Slika 4" descr="Slika, ki vsebuje besede besedilo, pisava, logotip, grafika&#10;&#10;Vsebina, ustvarjena z UI, morda ni pravilna.">
            <a:extLst>
              <a:ext uri="{FF2B5EF4-FFF2-40B4-BE49-F238E27FC236}">
                <a16:creationId xmlns:a16="http://schemas.microsoft.com/office/drawing/2014/main" id="{ECB61775-3FE2-79CF-512F-A0AC998DB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796"/>
            <a:ext cx="216217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 descr="A blue and black logo&#10;&#10;Description automatically generated">
            <a:extLst>
              <a:ext uri="{FF2B5EF4-FFF2-40B4-BE49-F238E27FC236}">
                <a16:creationId xmlns:a16="http://schemas.microsoft.com/office/drawing/2014/main" id="{C7F44CC3-13E4-ABDE-EE83-2656971C00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638"/>
            <a:ext cx="187452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značba mesta vsebine 6" descr="A logo with blue text&#10;&#10;Description automatically generated">
            <a:extLst>
              <a:ext uri="{FF2B5EF4-FFF2-40B4-BE49-F238E27FC236}">
                <a16:creationId xmlns:a16="http://schemas.microsoft.com/office/drawing/2014/main" id="{349A7C9B-1089-9B2D-47A6-6CA8BF0BB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624" y="226993"/>
            <a:ext cx="1518036" cy="45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2904F8D-8DF1-FD4C-94A8-7418CEC7FF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1" y="720080"/>
            <a:ext cx="3968620" cy="297646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CB2CDB8-5815-B3C4-B545-FB845006D0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577" y="724784"/>
            <a:ext cx="4027083" cy="3020312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C70C8054-6C9D-C168-4883-6BC1128395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1" y="3745096"/>
            <a:ext cx="4091947" cy="3068960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B06AA786-7D9E-FC3A-D7BB-6B8883BD1E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154" y="3640416"/>
            <a:ext cx="3923928" cy="29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15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AC52E-5F2C-A96D-ACB4-5D47314A5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9A01B2-74E9-40BC-4741-AEFB5C604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200" y="591817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</a:t>
            </a: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7DAA14E-E18E-8E12-88A8-F88872D75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7647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B48774F-FAE5-7AD4-96AA-A3CF464C08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211748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DD6464-55A8-51CA-48EB-B23DD76ED3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575" y="329621"/>
            <a:ext cx="1414276" cy="6511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223127-3855-8783-2ABD-F2E66F05F8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10747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08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35B6C-574A-C17E-EE63-02D21D93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NAPRAVE IN MERITVE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8A2EF-5A9C-1B34-78F1-952E02427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/>
          <a:lstStyle/>
          <a:p>
            <a:endParaRPr lang="sl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30C249-1811-2C81-139B-CEBE8D3D4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59637-616D-4B8A-86E1-13BA0126E1FB}" type="slidenum">
              <a:rPr lang="sl-SI" smtClean="0"/>
              <a:t>17</a:t>
            </a:fld>
            <a:endParaRPr lang="sl-SI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2B51884-362F-0DAA-877C-37E61FF21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23238"/>
              </p:ext>
            </p:extLst>
          </p:nvPr>
        </p:nvGraphicFramePr>
        <p:xfrm>
          <a:off x="1619673" y="1700808"/>
          <a:ext cx="5879630" cy="2736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1931">
                  <a:extLst>
                    <a:ext uri="{9D8B030D-6E8A-4147-A177-3AD203B41FA5}">
                      <a16:colId xmlns:a16="http://schemas.microsoft.com/office/drawing/2014/main" val="4228332222"/>
                    </a:ext>
                  </a:extLst>
                </a:gridCol>
                <a:gridCol w="2297699">
                  <a:extLst>
                    <a:ext uri="{9D8B030D-6E8A-4147-A177-3AD203B41FA5}">
                      <a16:colId xmlns:a16="http://schemas.microsoft.com/office/drawing/2014/main" val="4232188356"/>
                    </a:ext>
                  </a:extLst>
                </a:gridCol>
              </a:tblGrid>
              <a:tr h="3040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600" b="1" u="none" strike="noStrike" dirty="0">
                          <a:effectLst/>
                        </a:rPr>
                        <a:t>Naprave in meritve</a:t>
                      </a:r>
                      <a:endParaRPr lang="sl-SI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600" b="1" u="none" strike="noStrike" dirty="0">
                          <a:effectLst/>
                        </a:rPr>
                        <a:t>V sklopu NOO projekta</a:t>
                      </a:r>
                      <a:endParaRPr lang="sl-SI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939215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 err="1">
                          <a:effectLst/>
                        </a:rPr>
                        <a:t>Lidarski</a:t>
                      </a:r>
                      <a:r>
                        <a:rPr lang="sl-SI" sz="1400" u="none" strike="noStrike" dirty="0">
                          <a:effectLst/>
                        </a:rPr>
                        <a:t> posnetek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2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26776315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>
                          <a:effectLst/>
                        </a:rPr>
                        <a:t>Georeferenciran ortofoto posnetek</a:t>
                      </a:r>
                      <a:endParaRPr lang="sl-SI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2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2182687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Geodetske meritve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2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18749879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Podzemni senzor vode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6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6935563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Vremenska postaja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38950727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Senzor nagiba (</a:t>
                      </a:r>
                      <a:r>
                        <a:rPr lang="sl-SI" sz="1400" u="none" strike="noStrike" dirty="0" err="1">
                          <a:effectLst/>
                        </a:rPr>
                        <a:t>Tilt</a:t>
                      </a:r>
                      <a:r>
                        <a:rPr lang="sl-SI" sz="1400" u="none" strike="noStrike" dirty="0">
                          <a:effectLst/>
                        </a:rPr>
                        <a:t> meter)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11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7475800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 err="1">
                          <a:effectLst/>
                        </a:rPr>
                        <a:t>Inklinometri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6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9849651"/>
                  </a:ext>
                </a:extLst>
              </a:tr>
              <a:tr h="3040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sl-SI" sz="1400" u="none" strike="noStrike" dirty="0">
                          <a:effectLst/>
                        </a:rPr>
                        <a:t>Kamera za nadzor opreme</a:t>
                      </a:r>
                      <a:endParaRPr lang="sl-SI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sl-S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349665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5A7F8AE-CAEB-8F1A-3966-4864D4680D23}"/>
              </a:ext>
            </a:extLst>
          </p:cNvPr>
          <p:cNvSpPr txBox="1"/>
          <p:nvPr/>
        </p:nvSpPr>
        <p:spPr>
          <a:xfrm>
            <a:off x="2124487" y="5733256"/>
            <a:ext cx="437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Sredstva NOO v skupni višini 238.023,83 EUR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0EBF87-B73F-57C3-477B-D0F0C865C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75" y="329621"/>
            <a:ext cx="1414276" cy="6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5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343AE-40EA-CF73-B9B7-5DF580CAD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12ACD1-5E53-A1A1-472E-1E8789CC1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575" y="797360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INFORMACIJSKI SISTEM ZA PREGLEDOVANJE IN ANALIZO - IS MONITORING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11CB57F-A17B-4F48-229A-1D6C7ADD7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7647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FFECA80E-6D42-7843-1B5E-0FB3E2967C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211748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B1BD70-7018-524A-7C36-2CA6E6261F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575" y="329621"/>
            <a:ext cx="1414276" cy="6511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D6296E-1B67-96ED-AF20-065F1F96E8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772816"/>
            <a:ext cx="7128182" cy="3908752"/>
          </a:xfrm>
          <a:prstGeom prst="rect">
            <a:avLst/>
          </a:prstGeom>
        </p:spPr>
      </p:pic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933CCE3E-61E2-F657-FD9C-1FA848BDF8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33950" r="30318"/>
          <a:stretch>
            <a:fillRect/>
          </a:stretch>
        </p:blipFill>
        <p:spPr>
          <a:xfrm>
            <a:off x="6263883" y="4077072"/>
            <a:ext cx="2587752" cy="2741391"/>
          </a:xfrm>
        </p:spPr>
      </p:pic>
    </p:spTree>
    <p:extLst>
      <p:ext uri="{BB962C8B-B14F-4D97-AF65-F5344CB8AC3E}">
        <p14:creationId xmlns:p14="http://schemas.microsoft.com/office/powerpoint/2010/main" val="747026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5575" y="797360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CILJI IN OBETI ZA PRIHODNOST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Povečati varnost premoženja in prebivalcev na plazu Macesnik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Vzpostaviti sistem monitoringa, ki bo omogočal „real time“ spremljanje stanja plazu ter po potrebi dodatno ukrepanje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podlagi rezultatov monitoringa v izhodišče za nadaljnje gradbene ukrepe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sklopu Načrta za okrevanje in odpornost je bil izdelan tudi PZI za 6 drenažnih vodnjakov na območju serpentine na državne ceste</a:t>
            </a:r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82F99ED-D4BF-62C3-E548-9261386AF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7647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A1ED46F-BD7B-62F5-9062-3DA261143B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211748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2839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3459804-842D-DDE7-AD22-909DBB2E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3138939"/>
            <a:ext cx="2495926" cy="343189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5575" y="1082149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IZHODIŠČA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ODLOK O PROGRAMU PRIPRAVE LOKACIJSKEGA NAČRTA ZA VPLIVNO OBMOČJE PLAZU MACESNIK V OBČINI SOLČAVA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Strokovne podlage: pregled že izvedenih ukrepov ter poročilo o pregledu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odvodnje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visokih vodah 2023, poročilo APUS d.o.o., november-dec. 2023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Projektna naloga za projektiranje ukrepov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odvodnje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MNVP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Inkart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d.o.o., april 2025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 poročilo IRGO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Consulting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d.o.o., April 2025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Naročnik MNVP, Načrt za okrevanje in odpornost, izjemno kratek rok!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DCA3F79-F7C8-4C84-B882-B5FEAE9E1C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99805"/>
            <a:ext cx="1106418" cy="107103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EC5E750-59AC-C661-A7DB-FBA016127F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5A50FAD-217F-C2FA-846D-56A9C9688C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26508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5575" y="797360"/>
            <a:ext cx="8512849" cy="5263280"/>
          </a:xfrm>
        </p:spPr>
        <p:txBody>
          <a:bodyPr>
            <a:noAutofit/>
          </a:bodyPr>
          <a:lstStyle/>
          <a:p>
            <a:endParaRPr lang="sl-SI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HVALA ZA POZORNOST</a:t>
            </a:r>
          </a:p>
          <a:p>
            <a:endParaRPr lang="sl-SI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82F99ED-D4BF-62C3-E548-9261386AF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7647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A1ED46F-BD7B-62F5-9062-3DA261143B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211748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2014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F6B75A7-0ADE-5422-FA57-B9B017C06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266" y="2167256"/>
            <a:ext cx="4407611" cy="43580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262064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Obseg obdelave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 serpentine panoramske ceste do državne ceste spodaj – Z del</a:t>
            </a:r>
          </a:p>
          <a:p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DCA3F79-F7C8-4C84-B882-B5FEAE9E1C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52" y="5586299"/>
            <a:ext cx="1106418" cy="107103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EC5E750-59AC-C661-A7DB-FBA016127F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5A50FAD-217F-C2FA-846D-56A9C9688C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Prostoročno: oblika 9">
            <a:extLst>
              <a:ext uri="{FF2B5EF4-FFF2-40B4-BE49-F238E27FC236}">
                <a16:creationId xmlns:a16="http://schemas.microsoft.com/office/drawing/2014/main" id="{111B94A9-C66F-0323-50B8-EA67946C5F1A}"/>
              </a:ext>
            </a:extLst>
          </p:cNvPr>
          <p:cNvSpPr/>
          <p:nvPr/>
        </p:nvSpPr>
        <p:spPr>
          <a:xfrm rot="883405">
            <a:off x="3616620" y="2976333"/>
            <a:ext cx="1754902" cy="1681229"/>
          </a:xfrm>
          <a:custGeom>
            <a:avLst/>
            <a:gdLst>
              <a:gd name="connsiteX0" fmla="*/ 755668 w 809640"/>
              <a:gd name="connsiteY0" fmla="*/ 710353 h 728134"/>
              <a:gd name="connsiteX1" fmla="*/ 471582 w 809640"/>
              <a:gd name="connsiteY1" fmla="*/ 683720 h 728134"/>
              <a:gd name="connsiteX2" fmla="*/ 196374 w 809640"/>
              <a:gd name="connsiteY2" fmla="*/ 373001 h 728134"/>
              <a:gd name="connsiteX3" fmla="*/ 1066 w 809640"/>
              <a:gd name="connsiteY3" fmla="*/ 213203 h 728134"/>
              <a:gd name="connsiteX4" fmla="*/ 134231 w 809640"/>
              <a:gd name="connsiteY4" fmla="*/ 139 h 728134"/>
              <a:gd name="connsiteX5" fmla="*/ 462705 w 809640"/>
              <a:gd name="connsiteY5" fmla="*/ 186570 h 728134"/>
              <a:gd name="connsiteX6" fmla="*/ 782301 w 809640"/>
              <a:gd name="connsiteY6" fmla="*/ 532799 h 728134"/>
              <a:gd name="connsiteX7" fmla="*/ 755668 w 809640"/>
              <a:gd name="connsiteY7" fmla="*/ 710353 h 72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640" h="728134">
                <a:moveTo>
                  <a:pt x="755668" y="710353"/>
                </a:moveTo>
                <a:cubicBezTo>
                  <a:pt x="703882" y="735506"/>
                  <a:pt x="564798" y="739945"/>
                  <a:pt x="471582" y="683720"/>
                </a:cubicBezTo>
                <a:cubicBezTo>
                  <a:pt x="378366" y="627495"/>
                  <a:pt x="274793" y="451420"/>
                  <a:pt x="196374" y="373001"/>
                </a:cubicBezTo>
                <a:cubicBezTo>
                  <a:pt x="117955" y="294582"/>
                  <a:pt x="11423" y="275347"/>
                  <a:pt x="1066" y="213203"/>
                </a:cubicBezTo>
                <a:cubicBezTo>
                  <a:pt x="-9291" y="151059"/>
                  <a:pt x="57291" y="4578"/>
                  <a:pt x="134231" y="139"/>
                </a:cubicBezTo>
                <a:cubicBezTo>
                  <a:pt x="211171" y="-4300"/>
                  <a:pt x="354693" y="97793"/>
                  <a:pt x="462705" y="186570"/>
                </a:cubicBezTo>
                <a:cubicBezTo>
                  <a:pt x="570717" y="275347"/>
                  <a:pt x="731994" y="446981"/>
                  <a:pt x="782301" y="532799"/>
                </a:cubicBezTo>
                <a:cubicBezTo>
                  <a:pt x="832608" y="618616"/>
                  <a:pt x="807454" y="685200"/>
                  <a:pt x="755668" y="710353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77980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98502-DAED-5123-C90B-E4338996E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D83FF3-D74C-6C6E-D677-9103BA831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1262064"/>
            <a:ext cx="8512849" cy="5263280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GEOLOŠKE RAZMERE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 POROČILO : IRGO </a:t>
            </a: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Consulting</a:t>
            </a:r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Zastajanje vode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Globinska in bočna erozija struge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Poškodbe izvedenih ukrepov (bifurkacija)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Vpliva na stabilnostne razmere širšega dela plazu – potrebno ukrepanje</a:t>
            </a:r>
          </a:p>
          <a:p>
            <a:pPr lvl="1" algn="l"/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75AD24B-82F6-E03E-37BD-A7E7A9AED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5307062-9165-F66F-9063-A8910D33DA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9EA6F54-0179-E747-9818-B4919D40A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2590" y="4999906"/>
            <a:ext cx="2352440" cy="1430036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5105C90-50A8-64EB-6146-55DBBB4C6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8416" y="5002658"/>
            <a:ext cx="2272469" cy="1430036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BD53B79-39F2-A4D6-5DA1-F4E09D7518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787"/>
            <a:ext cx="1106418" cy="1071032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0C5A0C9-CDC5-D63C-1B49-6180A35E4E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846" y="3356992"/>
            <a:ext cx="3915207" cy="3044289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182956B1-B014-279E-283E-06709F9DA8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38735" y="3356992"/>
            <a:ext cx="4795584" cy="150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11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5575" y="885612"/>
            <a:ext cx="8512849" cy="5495716"/>
          </a:xfrm>
        </p:spPr>
        <p:txBody>
          <a:bodyPr>
            <a:noAutofit/>
          </a:bodyPr>
          <a:lstStyle/>
          <a:p>
            <a:r>
              <a:rPr lang="sl-SI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Hidrološke osnove</a:t>
            </a:r>
          </a:p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sl-SI" sz="1600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HIDROLOŠKI MODEL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HMS </a:t>
            </a:r>
            <a:r>
              <a:rPr lang="sl-SI" sz="1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hidrogram</a:t>
            </a:r>
            <a:endParaRPr lang="sl-SI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Konice posameznih vršnih pretokov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Osnova za dimenzioniranje korit</a:t>
            </a: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82F99ED-D4BF-62C3-E548-9261386AF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A1ED46F-BD7B-62F5-9062-3DA261143B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DCA3F79-F7C8-4C84-B882-B5FEAE9E1C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52" y="5586299"/>
            <a:ext cx="1106418" cy="107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14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885612"/>
            <a:ext cx="8512849" cy="5639732"/>
          </a:xfrm>
        </p:spPr>
        <p:txBody>
          <a:bodyPr>
            <a:noAutofit/>
          </a:bodyPr>
          <a:lstStyle/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PROJEKTIRANI UKREPI - PZI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Porjekt</a:t>
            </a: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deli na 2 dela</a:t>
            </a:r>
          </a:p>
          <a:p>
            <a:pPr marL="800100" lvl="1" indent="-342900" algn="l">
              <a:buFontTx/>
              <a:buChar char="-"/>
            </a:pPr>
            <a:r>
              <a:rPr lang="sl-SI" sz="1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Gorvodni</a:t>
            </a: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odsek (</a:t>
            </a:r>
            <a:r>
              <a:rPr lang="sl-SI" sz="1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gorvodno</a:t>
            </a: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od bifurkacije) – EHO PROJEKT d.o.o</a:t>
            </a:r>
          </a:p>
          <a:p>
            <a:pPr marL="800100" lvl="1" indent="-342900" algn="l">
              <a:buFontTx/>
              <a:buChar char="-"/>
            </a:pPr>
            <a:r>
              <a:rPr lang="sl-SI" sz="1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Dolvodni</a:t>
            </a: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odsek (</a:t>
            </a:r>
            <a:r>
              <a:rPr lang="sl-SI" sz="1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dolvodno</a:t>
            </a:r>
            <a:r>
              <a:rPr lang="sl-SI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od bifurkacije) – APUS d.o.o.</a:t>
            </a:r>
          </a:p>
          <a:p>
            <a:pPr algn="l"/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EC5E750-59AC-C661-A7DB-FBA016127F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5A50FAD-217F-C2FA-846D-56A9C9688C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DCA3F79-F7C8-4C84-B882-B5FEAE9E1C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52" y="5586299"/>
            <a:ext cx="1106418" cy="107103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9D2E347-1B0F-849F-C913-B66BE3C38F3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5382"/>
          <a:stretch>
            <a:fillRect/>
          </a:stretch>
        </p:blipFill>
        <p:spPr>
          <a:xfrm>
            <a:off x="1813738" y="2244561"/>
            <a:ext cx="5323568" cy="229024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62756DF-6915-2DD5-E340-F25CF841CF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17760"/>
          <a:stretch>
            <a:fillRect/>
          </a:stretch>
        </p:blipFill>
        <p:spPr>
          <a:xfrm>
            <a:off x="1813738" y="4534806"/>
            <a:ext cx="5323568" cy="226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038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7AC97-D77B-E04D-F57D-AFC7E95B9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Slika 20">
            <a:extLst>
              <a:ext uri="{FF2B5EF4-FFF2-40B4-BE49-F238E27FC236}">
                <a16:creationId xmlns:a16="http://schemas.microsoft.com/office/drawing/2014/main" id="{DC5FC5BE-5766-3B18-4115-30B037E76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352" y="4621986"/>
            <a:ext cx="2726832" cy="206084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EA58B90-57D6-C9D0-0D0D-6432C78CF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885612"/>
            <a:ext cx="8512849" cy="5639732"/>
          </a:xfrm>
        </p:spPr>
        <p:txBody>
          <a:bodyPr>
            <a:noAutofit/>
          </a:bodyPr>
          <a:lstStyle/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ZGORNJI DEL – OD PANORAMSKE CESTE DO BIFURKACIJE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Ureditev glavne struge s pragovi in pregradami (globinska erozija)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Ureditev odvodnega jarka iz ceste (ponikanje vode)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Dreniranje mesta zastajanja vode </a:t>
            </a:r>
            <a:endParaRPr lang="sl-SI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FE50504-6F21-B4DE-33F2-8718D250A4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615272C4-5255-AD17-3982-44EDACDA30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68C834D-1FA8-05BD-80A8-BC8DE52751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458"/>
            <a:ext cx="792088" cy="76675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3E5BA01-DE66-017C-FB06-3EC115A00F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8" y="2348881"/>
            <a:ext cx="6004207" cy="229838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62F58BE-BFCD-00D0-4206-1FBEE10779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623" y="4315426"/>
            <a:ext cx="6020112" cy="2541745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5E40028A-CFF5-A670-9BAE-81EA20A9EE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3748" y="2348881"/>
            <a:ext cx="2518814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57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BA6FB-ACAD-71CD-36F7-6BF3269C2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2DA196-FE9E-F30A-6A0C-8533EE6E7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885612"/>
            <a:ext cx="8512849" cy="5639732"/>
          </a:xfrm>
        </p:spPr>
        <p:txBody>
          <a:bodyPr>
            <a:noAutofit/>
          </a:bodyPr>
          <a:lstStyle/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ZGORNJI DEL – OD PANORAMSKE CESTE DO BIFURKACIJE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Ureditev glavne struge s pragovi in pregradami (globinska erozija)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Ureditev odvodnega jarka iz ceste (ponikanje vode)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Dreniranje mesta zastajanja vode </a:t>
            </a:r>
            <a:endParaRPr lang="sl-SI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F77505A-D13D-F4C4-7CFD-77137F038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DCEA162-F00B-AF21-8DC5-0785367328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AC972B9-AB40-AC70-9E09-6CB06CDE02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458"/>
            <a:ext cx="792088" cy="76675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BFF7D61-861D-05EA-79A9-C4935CC405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774" y="2431071"/>
            <a:ext cx="5652120" cy="254881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6C5A555C-CCFA-20B4-5EB0-32451F94E5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774" y="5149984"/>
            <a:ext cx="2091970" cy="147982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CE87423-FFF2-CA6F-F6DF-2048E86068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4106" y="5149984"/>
            <a:ext cx="3491880" cy="159272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DB81A9BE-2541-ED3F-97C9-063826641D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75647" y="2431071"/>
            <a:ext cx="2860729" cy="2031812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20FE251-09E6-7281-5286-10C11E2C9E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56115" y="4602330"/>
            <a:ext cx="2699792" cy="14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05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2B650-C2F8-3F90-606E-4FA4FDA0E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759F0A6-E3E9-230B-E154-DA76F588E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885612"/>
            <a:ext cx="8512849" cy="5639732"/>
          </a:xfrm>
        </p:spPr>
        <p:txBody>
          <a:bodyPr>
            <a:noAutofit/>
          </a:bodyPr>
          <a:lstStyle/>
          <a:p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SPODNJI DEL – OD BIFURKACIJE DO DRŽAVNE CESTE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Sanacija bifurkacije, ureditev odvodnika s pragovi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Ureditev struge ob levem kraku s pragovi</a:t>
            </a:r>
          </a:p>
          <a:p>
            <a:pPr marL="342900" indent="-342900" algn="l">
              <a:buFontTx/>
              <a:buChar char="-"/>
            </a:pPr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Sanacija lokalnih poškodb kraka C</a:t>
            </a:r>
          </a:p>
          <a:p>
            <a:pPr algn="l"/>
            <a:endParaRPr lang="sl-SI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sl-SI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l-SI" sz="1600" dirty="0">
              <a:solidFill>
                <a:schemeClr val="tx1"/>
              </a:solidFill>
            </a:endParaRPr>
          </a:p>
          <a:p>
            <a:pPr algn="l"/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196DD05-582C-192B-2214-ED1318C21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2571"/>
            <a:ext cx="1799590" cy="344170"/>
          </a:xfrm>
          <a:prstGeom prst="rect">
            <a:avLst/>
          </a:prstGeom>
          <a:noFill/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C410D78-A877-09D7-7145-872380BD13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 bwMode="auto">
          <a:xfrm>
            <a:off x="7196064" y="476672"/>
            <a:ext cx="1439545" cy="408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4032526-4231-1408-BB06-BEF66DFDE8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458"/>
            <a:ext cx="792088" cy="76675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A3A3415-4462-69B4-1A38-9317F47CB7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348880"/>
            <a:ext cx="9144000" cy="448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99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</TotalTime>
  <Words>620</Words>
  <Application>Microsoft Office PowerPoint</Application>
  <PresentationFormat>On-screen Show (4:3)</PresentationFormat>
  <Paragraphs>117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 Narrow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POTEK GRADNJE - čas od decembra do maja (zimske razmere) - kratek rok izvedbe del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NAPRAVE IN MERITVE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Fujs</dc:creator>
  <cp:lastModifiedBy>Valentina Vrhovec Grgurič</cp:lastModifiedBy>
  <cp:revision>154</cp:revision>
  <cp:lastPrinted>2021-04-28T18:50:46Z</cp:lastPrinted>
  <dcterms:created xsi:type="dcterms:W3CDTF">2017-10-13T18:27:21Z</dcterms:created>
  <dcterms:modified xsi:type="dcterms:W3CDTF">2026-05-25T13:21:24Z</dcterms:modified>
</cp:coreProperties>
</file>